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77" r:id="rId2"/>
    <p:sldId id="292" r:id="rId3"/>
    <p:sldId id="285" r:id="rId4"/>
    <p:sldId id="309" r:id="rId5"/>
    <p:sldId id="290" r:id="rId6"/>
    <p:sldId id="296" r:id="rId7"/>
    <p:sldId id="286" r:id="rId8"/>
    <p:sldId id="291" r:id="rId9"/>
    <p:sldId id="288" r:id="rId10"/>
    <p:sldId id="293" r:id="rId11"/>
    <p:sldId id="294" r:id="rId12"/>
    <p:sldId id="295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10" r:id="rId22"/>
    <p:sldId id="306" r:id="rId23"/>
    <p:sldId id="308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3FF"/>
    <a:srgbClr val="12C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799" autoAdjust="0"/>
  </p:normalViewPr>
  <p:slideViewPr>
    <p:cSldViewPr>
      <p:cViewPr>
        <p:scale>
          <a:sx n="87" d="100"/>
          <a:sy n="87" d="100"/>
        </p:scale>
        <p:origin x="744" y="3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1115F-FD26-440D-A4B9-40C9F4E84553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91B78-C7DD-46A0-BC7E-51A83E3C4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9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5%9E%82%E7%9B%B4%E5%BC%B9%E8%B7%B3&amp;tn=44039180_cpr&amp;fenlei=mv6quAkxTZn0IZRqIHckPjm4nH00T1YLujT4nAu9Pju-PAfkPvRk0ZwV5Hcvrjm3rH6sPfKWUMw85HfYnjn4nH6sgvPsT6KdThsqpZwYTjCEQLGCpyw9Uz4Bmy-bIi4WUvYETgN-TLwGUv3EPHnvnH01n1b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1B78-C7DD-46A0-BC7E-51A83E3C44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3"/>
              </a:rPr>
              <a:t>垂直弹跳</a:t>
            </a:r>
            <a:r>
              <a:rPr lang="zh-CN" altLang="en-US" dirty="0" smtClean="0"/>
              <a:t>如果在从来没受过训练的人来说在</a:t>
            </a:r>
            <a:r>
              <a:rPr lang="en-US" altLang="zh-CN" dirty="0" smtClean="0"/>
              <a:t>30~60CM</a:t>
            </a:r>
            <a:r>
              <a:rPr lang="zh-CN" altLang="en-US" dirty="0" smtClean="0"/>
              <a:t>左右。</a:t>
            </a:r>
            <a:r>
              <a:rPr lang="en-US" altLang="zh-CN" dirty="0" smtClean="0"/>
              <a:t>70</a:t>
            </a:r>
            <a:r>
              <a:rPr lang="zh-CN" altLang="en-US" dirty="0" smtClean="0"/>
              <a:t>厘米左右的很有天赋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1B78-C7DD-46A0-BC7E-51A83E3C44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4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BE7F67-5E82-4F47-91A9-50355E91045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060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1" y="0"/>
            <a:ext cx="9143999" cy="385157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16886"/>
            <a:ext cx="8077200" cy="1255014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8077200" cy="1124712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384625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6598920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6647688" y="0"/>
            <a:ext cx="2514601" cy="51435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205980"/>
            <a:ext cx="1905000" cy="4388644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40597" y="4783095"/>
            <a:ext cx="3836404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9144000" cy="195189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195189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808" y="89154"/>
            <a:ext cx="8013192" cy="1227582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40664" y="1371600"/>
            <a:ext cx="8022336" cy="51435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0452"/>
            <a:ext cx="4038600" cy="346786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0452"/>
            <a:ext cx="4038600" cy="3467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4241"/>
            <a:ext cx="4040188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4241"/>
            <a:ext cx="4041775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38" y="114300"/>
            <a:ext cx="2523744" cy="733806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9378" y="1307350"/>
            <a:ext cx="5920641" cy="34191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838" y="1297514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116586"/>
            <a:ext cx="2525150" cy="733806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03806" y="1113606"/>
            <a:ext cx="6247397" cy="402989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4592" y="1296162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4592" y="877824"/>
            <a:ext cx="2523744" cy="150876"/>
          </a:xfrm>
        </p:spPr>
        <p:txBody>
          <a:bodyPr/>
          <a:lstStyle/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35808" y="877824"/>
            <a:ext cx="5193792" cy="15087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339328" y="877824"/>
            <a:ext cx="733864" cy="150876"/>
          </a:xfrm>
        </p:spPr>
        <p:txBody>
          <a:bodyPr/>
          <a:lstStyle/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07692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1" y="0"/>
            <a:ext cx="9143999" cy="10753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3829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1394"/>
            <a:ext cx="8229600" cy="346920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857749"/>
            <a:ext cx="2133600" cy="20574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4A2A1A1D-4516-4F96-956B-0F57DCA671E1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40597" y="4857749"/>
            <a:ext cx="5507719" cy="20574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04396" y="4857749"/>
            <a:ext cx="733864" cy="20574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DB8EA769-DF85-434C-B738-121988FA2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785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 panose="05020102010507070707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 panose="05000000000000000000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50" indent="-228600" algn="l" rtl="0" eaLnBrk="1" latinLnBrk="0" hangingPunct="1">
        <a:spcBef>
          <a:spcPct val="20000"/>
        </a:spcBef>
        <a:buClr>
          <a:schemeClr val="accent3"/>
        </a:buClr>
        <a:buFont typeface="Arial" panose="020B0604020202020204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880" algn="l" rtl="0" eaLnBrk="1" latinLnBrk="0" hangingPunct="1">
        <a:spcBef>
          <a:spcPct val="20000"/>
        </a:spcBef>
        <a:buClr>
          <a:schemeClr val="accent4"/>
        </a:buClr>
        <a:buFont typeface="Arial" panose="020B0604020202020204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210" indent="-182880" algn="l" rtl="0" eaLnBrk="1" latinLnBrk="0" hangingPunct="1">
        <a:spcBef>
          <a:spcPct val="20000"/>
        </a:spcBef>
        <a:buClr>
          <a:schemeClr val="accent5"/>
        </a:buClr>
        <a:buFont typeface="Wingdings 3" panose="05040102010807070707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5616" y="411510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基本功能定义</a:t>
            </a:r>
            <a:r>
              <a:rPr lang="zh-CN" altLang="en-US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95736" y="2787774"/>
            <a:ext cx="1368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三大基本运动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姿态</a:t>
            </a:r>
            <a:r>
              <a:rPr lang="zh-CN" altLang="en-US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</a:t>
            </a:r>
            <a:endParaRPr lang="zh-CN" altLang="en-US" sz="1400" dirty="0"/>
          </a:p>
        </p:txBody>
      </p:sp>
      <p:sp>
        <p:nvSpPr>
          <p:cNvPr id="8" name="左大括号 7"/>
          <p:cNvSpPr/>
          <p:nvPr/>
        </p:nvSpPr>
        <p:spPr>
          <a:xfrm>
            <a:off x="3491880" y="1357196"/>
            <a:ext cx="144016" cy="338437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717522" y="125615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识别纵向移动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（前后跑）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3707904" y="275815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识别横向移动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（侧跑）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3707903" y="4414341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识别纵跳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弹跳力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1200" dirty="0"/>
          </a:p>
        </p:txBody>
      </p:sp>
      <p:sp>
        <p:nvSpPr>
          <p:cNvPr id="12" name="右箭头 11"/>
          <p:cNvSpPr/>
          <p:nvPr/>
        </p:nvSpPr>
        <p:spPr>
          <a:xfrm>
            <a:off x="4932040" y="1337792"/>
            <a:ext cx="576064" cy="2853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932040" y="2846319"/>
            <a:ext cx="576064" cy="2853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932040" y="4502503"/>
            <a:ext cx="576064" cy="2853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08104" y="1090875"/>
            <a:ext cx="1261884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奔跑距离</a:t>
            </a:r>
            <a:endParaRPr lang="en-US" altLang="zh-CN" sz="11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跑动步数</a:t>
            </a:r>
            <a:endParaRPr lang="en-US" altLang="zh-CN" sz="11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</a:t>
            </a: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次数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</a:t>
            </a: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跑动</a:t>
            </a: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速度</a:t>
            </a:r>
            <a:endParaRPr lang="en-US" altLang="zh-CN" sz="11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最大冲刺速度</a:t>
            </a:r>
            <a:endParaRPr lang="en-US" altLang="zh-CN" sz="11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8104" y="2763674"/>
            <a:ext cx="182614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横向移动距离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变向次数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平均变向（触地）时间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66836" y="1338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跑动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等级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466836" y="285978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突破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能力等级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08104" y="4155926"/>
            <a:ext cx="1893467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纵跳次数</a:t>
            </a:r>
            <a:r>
              <a:rPr lang="en-US" altLang="zh-CN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最大纵跳次数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纵跳平均高度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纵跳滞空</a:t>
            </a: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</a:t>
            </a:r>
            <a:endParaRPr lang="en-US" altLang="zh-CN" sz="11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  </a:t>
            </a: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落地踝关节翻转角度</a:t>
            </a:r>
            <a:endParaRPr lang="en-US" altLang="zh-CN" sz="11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  </a:t>
            </a:r>
            <a:r>
              <a:rPr lang="zh-CN" altLang="en-US" sz="11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落地姿势识别</a:t>
            </a:r>
            <a:endParaRPr lang="en-US" altLang="zh-CN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66836" y="446050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弹跳</a:t>
            </a:r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能力等级</a:t>
            </a:r>
            <a:endParaRPr lang="en-US" altLang="zh-CN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7296879" y="1379882"/>
            <a:ext cx="227449" cy="2853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7296879" y="2888409"/>
            <a:ext cx="227449" cy="2853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296879" y="4544593"/>
            <a:ext cx="227449" cy="2853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纵跳检测</a:t>
            </a:r>
            <a:endParaRPr lang="en-US" dirty="0"/>
          </a:p>
        </p:txBody>
      </p:sp>
      <p:pic>
        <p:nvPicPr>
          <p:cNvPr id="3" name="Picture 3" descr="D:\Mike's Workplace\★★实验报告\★★2017智能篮球鞋项目（11-06更新 项目启动资料）\11-21 GIF 篮球动作视频\007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31790"/>
            <a:ext cx="1296144" cy="95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Mike's Workplace\★★实验报告\★★2017智能篮球鞋项目（11-06更新 项目启动资料）\11-21 GIF 篮球动作视频\wade 6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5"/>
            <a:ext cx="1288143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85030"/>
            <a:ext cx="4729733" cy="3066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45159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三步上篮过程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3034680" cy="1368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弹跳高度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355726"/>
            <a:ext cx="3419871" cy="1350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96" y="3855483"/>
            <a:ext cx="3279775" cy="12819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44208" y="4806632"/>
            <a:ext cx="1605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ag_0312_bob.txt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2931790"/>
            <a:ext cx="3063768" cy="1961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7120" y="1425696"/>
            <a:ext cx="29555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估</a:t>
            </a:r>
            <a:r>
              <a:rPr lang="zh-CN" altLang="en-US" sz="1600" dirty="0" smtClean="0"/>
              <a:t>计方法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r>
              <a:rPr lang="zh-CN" altLang="en-US" sz="1600" dirty="0" smtClean="0"/>
              <a:t>根据起落时间差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endParaRPr lang="en-US" altLang="zh-CN" sz="1600" dirty="0" smtClean="0"/>
          </a:p>
          <a:p>
            <a:pPr marL="285750" indent="-285750">
              <a:buFontTx/>
              <a:buChar char="-"/>
            </a:pPr>
            <a:r>
              <a:rPr lang="zh-CN" altLang="en-US" sz="1600" dirty="0" smtClean="0"/>
              <a:t>根据起跳冲量  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 smtClean="0"/>
              <a:t>根据经验估计公式</a:t>
            </a:r>
            <a:endParaRPr lang="en-US" altLang="zh-CN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620" y="1378994"/>
            <a:ext cx="874440" cy="585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6736" y="1994479"/>
            <a:ext cx="1986335" cy="6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落地姿势识别</a:t>
            </a:r>
            <a:endParaRPr lang="en-US" dirty="0"/>
          </a:p>
        </p:txBody>
      </p:sp>
      <p:sp>
        <p:nvSpPr>
          <p:cNvPr id="3" name="矩形 3"/>
          <p:cNvSpPr/>
          <p:nvPr/>
        </p:nvSpPr>
        <p:spPr>
          <a:xfrm>
            <a:off x="539552" y="2139702"/>
            <a:ext cx="4219797" cy="136191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落地踝关节翻转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角度：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定义为球员在跳跃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动作中（包括三步上篮的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单腿跳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、抢篮板动作的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纵跳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、投篮动作的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跳投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），着地瞬间踝关节的内外翻角度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落地姿势识别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在判断着地内外翻角度的基础上，统计三种着地方式的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分布概率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164919" y="1124039"/>
            <a:ext cx="16914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* 落地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踝关节翻转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角度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*  落地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姿势识别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7"/>
          <p:cNvGrpSpPr/>
          <p:nvPr/>
        </p:nvGrpSpPr>
        <p:grpSpPr>
          <a:xfrm>
            <a:off x="5220072" y="1131590"/>
            <a:ext cx="3832942" cy="3625082"/>
            <a:chOff x="853778" y="-341385"/>
            <a:chExt cx="6824144" cy="645407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78" y="2495087"/>
              <a:ext cx="1087877" cy="1900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11"/>
            <p:cNvSpPr/>
            <p:nvPr/>
          </p:nvSpPr>
          <p:spPr>
            <a:xfrm>
              <a:off x="981981" y="-341385"/>
              <a:ext cx="3896398" cy="547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篮球运动三种着地方式</a:t>
              </a:r>
              <a:endParaRPr lang="zh-CN" altLang="en-US" sz="1400" b="1" dirty="0"/>
            </a:p>
          </p:txBody>
        </p:sp>
        <p:sp>
          <p:nvSpPr>
            <p:cNvPr id="8" name="矩形 12"/>
            <p:cNvSpPr/>
            <p:nvPr/>
          </p:nvSpPr>
          <p:spPr>
            <a:xfrm>
              <a:off x="900504" y="4432614"/>
              <a:ext cx="1333379" cy="767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着地</a:t>
              </a:r>
              <a:endParaRPr lang="en-US" altLang="zh-CN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1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（左脚）</a:t>
              </a:r>
              <a:endParaRPr lang="zh-CN" altLang="en-US" sz="1100" dirty="0"/>
            </a:p>
          </p:txBody>
        </p:sp>
        <p:sp>
          <p:nvSpPr>
            <p:cNvPr id="9" name="左大括号 13"/>
            <p:cNvSpPr/>
            <p:nvPr/>
          </p:nvSpPr>
          <p:spPr>
            <a:xfrm>
              <a:off x="2051720" y="1417340"/>
              <a:ext cx="245934" cy="3744416"/>
            </a:xfrm>
            <a:prstGeom prst="leftBrace">
              <a:avLst>
                <a:gd name="adj1" fmla="val 62346"/>
                <a:gd name="adj2" fmla="val 50000"/>
              </a:avLst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grpSp>
          <p:nvGrpSpPr>
            <p:cNvPr id="10" name="组合 14"/>
            <p:cNvGrpSpPr/>
            <p:nvPr/>
          </p:nvGrpSpPr>
          <p:grpSpPr>
            <a:xfrm>
              <a:off x="2627784" y="337221"/>
              <a:ext cx="875219" cy="1828266"/>
              <a:chOff x="2908357" y="625252"/>
              <a:chExt cx="760649" cy="1588938"/>
            </a:xfrm>
          </p:grpSpPr>
          <p:pic>
            <p:nvPicPr>
              <p:cNvPr id="35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357" y="625252"/>
                <a:ext cx="760649" cy="1524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椭圆 40"/>
              <p:cNvSpPr/>
              <p:nvPr/>
            </p:nvSpPr>
            <p:spPr>
              <a:xfrm>
                <a:off x="3169858" y="967543"/>
                <a:ext cx="45719" cy="4571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7" name="椭圆 41"/>
              <p:cNvSpPr/>
              <p:nvPr/>
            </p:nvSpPr>
            <p:spPr>
              <a:xfrm>
                <a:off x="3248534" y="1635744"/>
                <a:ext cx="45719" cy="4571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cxnSp>
            <p:nvCxnSpPr>
              <p:cNvPr id="38" name="直接连接符 42"/>
              <p:cNvCxnSpPr/>
              <p:nvPr/>
            </p:nvCxnSpPr>
            <p:spPr>
              <a:xfrm>
                <a:off x="3147715" y="625252"/>
                <a:ext cx="182116" cy="158417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43"/>
              <p:cNvCxnSpPr/>
              <p:nvPr/>
            </p:nvCxnSpPr>
            <p:spPr>
              <a:xfrm>
                <a:off x="2947925" y="630014"/>
                <a:ext cx="455280" cy="15841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44"/>
              <p:cNvSpPr/>
              <p:nvPr/>
            </p:nvSpPr>
            <p:spPr>
              <a:xfrm>
                <a:off x="3257411" y="177023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41" name="椭圆 45"/>
              <p:cNvSpPr/>
              <p:nvPr/>
            </p:nvSpPr>
            <p:spPr>
              <a:xfrm>
                <a:off x="3302145" y="189225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42" name="弧形 46"/>
              <p:cNvSpPr/>
              <p:nvPr/>
            </p:nvSpPr>
            <p:spPr>
              <a:xfrm rot="18000000">
                <a:off x="3147238" y="1327758"/>
                <a:ext cx="113273" cy="1132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43" name="矩形 47"/>
              <p:cNvSpPr/>
              <p:nvPr/>
            </p:nvSpPr>
            <p:spPr>
              <a:xfrm>
                <a:off x="3061182" y="1113701"/>
                <a:ext cx="191142" cy="133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" b="1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α</a:t>
                </a:r>
                <a:endParaRPr lang="zh-CN" altLang="en-US" sz="400" dirty="0"/>
              </a:p>
            </p:txBody>
          </p:sp>
        </p:grpSp>
        <p:grpSp>
          <p:nvGrpSpPr>
            <p:cNvPr id="11" name="组合 15"/>
            <p:cNvGrpSpPr/>
            <p:nvPr/>
          </p:nvGrpSpPr>
          <p:grpSpPr>
            <a:xfrm>
              <a:off x="2483768" y="3797929"/>
              <a:ext cx="988199" cy="1867883"/>
              <a:chOff x="2843808" y="3797929"/>
              <a:chExt cx="988199" cy="1867883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3808" y="4097242"/>
                <a:ext cx="988199" cy="1568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椭圆 31"/>
              <p:cNvSpPr/>
              <p:nvPr/>
            </p:nvSpPr>
            <p:spPr>
              <a:xfrm>
                <a:off x="3264882" y="4407768"/>
                <a:ext cx="56713" cy="5671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8" name="椭圆 32"/>
              <p:cNvSpPr/>
              <p:nvPr/>
            </p:nvSpPr>
            <p:spPr>
              <a:xfrm>
                <a:off x="3376553" y="5056940"/>
                <a:ext cx="56713" cy="5671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cxnSp>
            <p:nvCxnSpPr>
              <p:cNvPr id="29" name="直接连接符 33"/>
              <p:cNvCxnSpPr/>
              <p:nvPr/>
            </p:nvCxnSpPr>
            <p:spPr>
              <a:xfrm>
                <a:off x="3182457" y="3797929"/>
                <a:ext cx="323870" cy="1867883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34"/>
              <p:cNvCxnSpPr/>
              <p:nvPr/>
            </p:nvCxnSpPr>
            <p:spPr>
              <a:xfrm flipH="1">
                <a:off x="3405128" y="3829862"/>
                <a:ext cx="37309" cy="18284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5"/>
              <p:cNvSpPr/>
              <p:nvPr/>
            </p:nvSpPr>
            <p:spPr>
              <a:xfrm>
                <a:off x="3383313" y="5199227"/>
                <a:ext cx="56713" cy="567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2" name="椭圆 36"/>
              <p:cNvSpPr/>
              <p:nvPr/>
            </p:nvSpPr>
            <p:spPr>
              <a:xfrm>
                <a:off x="3376963" y="5372859"/>
                <a:ext cx="56713" cy="567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3" name="弧形 37"/>
              <p:cNvSpPr/>
              <p:nvPr/>
            </p:nvSpPr>
            <p:spPr>
              <a:xfrm rot="18000000">
                <a:off x="3336488" y="4677550"/>
                <a:ext cx="94026" cy="94026"/>
              </a:xfrm>
              <a:prstGeom prst="arc">
                <a:avLst>
                  <a:gd name="adj1" fmla="val 16200000"/>
                  <a:gd name="adj2" fmla="val 110577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4" name="矩形 38"/>
              <p:cNvSpPr/>
              <p:nvPr/>
            </p:nvSpPr>
            <p:spPr>
              <a:xfrm>
                <a:off x="3232423" y="4391372"/>
                <a:ext cx="219932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" b="1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α</a:t>
                </a:r>
                <a:endParaRPr lang="zh-CN" altLang="en-US" sz="400" dirty="0"/>
              </a:p>
            </p:txBody>
          </p:sp>
        </p:grpSp>
        <p:grpSp>
          <p:nvGrpSpPr>
            <p:cNvPr id="12" name="组合 16"/>
            <p:cNvGrpSpPr/>
            <p:nvPr/>
          </p:nvGrpSpPr>
          <p:grpSpPr>
            <a:xfrm>
              <a:off x="3779912" y="2065412"/>
              <a:ext cx="1333425" cy="1828459"/>
              <a:chOff x="3841532" y="2065412"/>
              <a:chExt cx="1333425" cy="1828459"/>
            </a:xfrm>
          </p:grpSpPr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1532" y="2281436"/>
                <a:ext cx="1333425" cy="1506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椭圆 22"/>
              <p:cNvSpPr/>
              <p:nvPr/>
            </p:nvSpPr>
            <p:spPr>
              <a:xfrm>
                <a:off x="4461205" y="2639095"/>
                <a:ext cx="56713" cy="5671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" name="椭圆 23"/>
              <p:cNvSpPr/>
              <p:nvPr/>
            </p:nvSpPr>
            <p:spPr>
              <a:xfrm>
                <a:off x="4503482" y="3158763"/>
                <a:ext cx="56713" cy="5671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cxnSp>
            <p:nvCxnSpPr>
              <p:cNvPr id="20" name="直接连接符 24"/>
              <p:cNvCxnSpPr/>
              <p:nvPr/>
            </p:nvCxnSpPr>
            <p:spPr>
              <a:xfrm>
                <a:off x="4432746" y="2065412"/>
                <a:ext cx="160290" cy="1828459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5"/>
              <p:cNvCxnSpPr/>
              <p:nvPr/>
            </p:nvCxnSpPr>
            <p:spPr>
              <a:xfrm flipH="1">
                <a:off x="4530425" y="2065412"/>
                <a:ext cx="37309" cy="18284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6"/>
              <p:cNvSpPr/>
              <p:nvPr/>
            </p:nvSpPr>
            <p:spPr>
              <a:xfrm>
                <a:off x="4513402" y="3390706"/>
                <a:ext cx="56713" cy="567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3" name="椭圆 27"/>
              <p:cNvSpPr/>
              <p:nvPr/>
            </p:nvSpPr>
            <p:spPr>
              <a:xfrm>
                <a:off x="4508244" y="3551389"/>
                <a:ext cx="56713" cy="567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4" name="弧形 28"/>
              <p:cNvSpPr/>
              <p:nvPr/>
            </p:nvSpPr>
            <p:spPr>
              <a:xfrm rot="18900000">
                <a:off x="4485669" y="2781322"/>
                <a:ext cx="94026" cy="94026"/>
              </a:xfrm>
              <a:prstGeom prst="arc">
                <a:avLst>
                  <a:gd name="adj1" fmla="val 16200000"/>
                  <a:gd name="adj2" fmla="val 2059098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5" name="矩形 29"/>
              <p:cNvSpPr/>
              <p:nvPr/>
            </p:nvSpPr>
            <p:spPr>
              <a:xfrm>
                <a:off x="4385856" y="2285258"/>
                <a:ext cx="219932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" b="1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α</a:t>
                </a:r>
                <a:endParaRPr lang="zh-CN" altLang="en-US" sz="400" dirty="0"/>
              </a:p>
            </p:txBody>
          </p:sp>
        </p:grpSp>
        <p:sp>
          <p:nvSpPr>
            <p:cNvPr id="13" name="矩形 17"/>
            <p:cNvSpPr/>
            <p:nvPr/>
          </p:nvSpPr>
          <p:spPr>
            <a:xfrm>
              <a:off x="3470371" y="921616"/>
              <a:ext cx="14269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内翻型 （</a:t>
              </a:r>
              <a:r>
                <a:rPr lang="en-US" altLang="zh-CN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α&lt;-15°</a:t>
              </a:r>
              <a:r>
                <a:rPr lang="zh-CN" altLang="en-US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zh-CN" altLang="en-US" sz="1100" dirty="0"/>
            </a:p>
          </p:txBody>
        </p:sp>
        <p:sp>
          <p:nvSpPr>
            <p:cNvPr id="14" name="矩形 18"/>
            <p:cNvSpPr/>
            <p:nvPr/>
          </p:nvSpPr>
          <p:spPr>
            <a:xfrm>
              <a:off x="4828057" y="2796648"/>
              <a:ext cx="1749197" cy="261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正常（</a:t>
              </a:r>
              <a:r>
                <a:rPr lang="en-US" altLang="zh-CN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-15</a:t>
              </a:r>
              <a:r>
                <a:rPr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° </a:t>
              </a:r>
              <a:r>
                <a:rPr lang="en-US" altLang="zh-CN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&lt;α&lt;12</a:t>
              </a:r>
              <a:r>
                <a:rPr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° </a:t>
              </a:r>
              <a:r>
                <a:rPr lang="zh-CN" altLang="en-US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zh-CN" altLang="en-US" sz="1100" dirty="0"/>
            </a:p>
          </p:txBody>
        </p:sp>
        <p:sp>
          <p:nvSpPr>
            <p:cNvPr id="15" name="矩形 19"/>
            <p:cNvSpPr/>
            <p:nvPr/>
          </p:nvSpPr>
          <p:spPr>
            <a:xfrm>
              <a:off x="3499093" y="4792424"/>
              <a:ext cx="140775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外翻型（</a:t>
              </a:r>
              <a:r>
                <a:rPr lang="en-US" altLang="zh-CN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α&gt;12</a:t>
              </a:r>
              <a:r>
                <a:rPr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° </a:t>
              </a:r>
              <a:r>
                <a:rPr lang="zh-CN" altLang="en-US" sz="11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lang="zh-CN" altLang="en-US" sz="1100" dirty="0"/>
            </a:p>
          </p:txBody>
        </p:sp>
        <p:sp>
          <p:nvSpPr>
            <p:cNvPr id="16" name="矩形 20"/>
            <p:cNvSpPr/>
            <p:nvPr/>
          </p:nvSpPr>
          <p:spPr>
            <a:xfrm>
              <a:off x="5371339" y="5400333"/>
              <a:ext cx="2306583" cy="7123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注：</a:t>
              </a:r>
              <a:r>
                <a:rPr lang="en-US" altLang="zh-CN" sz="1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</a:t>
              </a:r>
              <a:r>
                <a:rPr lang="zh-CN" altLang="en-US" sz="1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负值代表内翻</a:t>
              </a:r>
              <a:endParaRPr lang="en-US" altLang="zh-CN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lang="en-US" altLang="zh-CN" sz="1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</a:t>
              </a:r>
              <a:r>
                <a:rPr lang="zh-CN" altLang="en-US" sz="10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正值代表外翻</a:t>
              </a:r>
              <a:endParaRPr lang="zh-CN" altLang="en-US" sz="1000" dirty="0"/>
            </a:p>
          </p:txBody>
        </p:sp>
      </p:grpSp>
      <p:cxnSp>
        <p:nvCxnSpPr>
          <p:cNvPr id="44" name="直接连接符 48"/>
          <p:cNvCxnSpPr/>
          <p:nvPr/>
        </p:nvCxnSpPr>
        <p:spPr>
          <a:xfrm>
            <a:off x="5148064" y="1664302"/>
            <a:ext cx="0" cy="316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450" y="3997052"/>
            <a:ext cx="2269596" cy="66251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6" name="直接连接符 49"/>
          <p:cNvCxnSpPr/>
          <p:nvPr/>
        </p:nvCxnSpPr>
        <p:spPr>
          <a:xfrm>
            <a:off x="1501056" y="3415358"/>
            <a:ext cx="1440160" cy="55304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</p:cxnSp>
      <p:pic>
        <p:nvPicPr>
          <p:cNvPr id="47" name="Picture 4" descr="C:\Users\QD-Bodyscanner\Desktop\格式工厂篮球投篮高清慢动作 学习射篮很好的视频-国语高清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4" y="3604848"/>
            <a:ext cx="1702792" cy="1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53"/>
          <p:cNvSpPr/>
          <p:nvPr/>
        </p:nvSpPr>
        <p:spPr>
          <a:xfrm>
            <a:off x="427286" y="4925460"/>
            <a:ext cx="1059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跳投 </a:t>
            </a:r>
            <a:r>
              <a:rPr lang="en-US" altLang="zh-CN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 GIF</a:t>
            </a:r>
            <a:r>
              <a:rPr lang="zh-CN" altLang="en-US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动态图</a:t>
            </a:r>
            <a:endParaRPr lang="zh-CN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172482" y="47341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结合落地陀螺仪数据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2171700"/>
            <a:ext cx="58293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700" dirty="0">
                <a:solidFill>
                  <a:srgbClr val="5949BB"/>
                </a:solidFill>
              </a:rPr>
              <a:t>6/9-Axis Sensors Fusion</a:t>
            </a:r>
            <a:br>
              <a:rPr lang="en-US" sz="2700" dirty="0">
                <a:solidFill>
                  <a:srgbClr val="5949BB"/>
                </a:solidFill>
              </a:rPr>
            </a:br>
            <a:r>
              <a:rPr lang="en-US" sz="2700" dirty="0">
                <a:solidFill>
                  <a:srgbClr val="5949BB"/>
                </a:solidFill>
              </a:rPr>
              <a:t>- Orientation representation</a:t>
            </a:r>
            <a:br>
              <a:rPr lang="en-US" sz="2700" dirty="0">
                <a:solidFill>
                  <a:srgbClr val="5949BB"/>
                </a:solidFill>
              </a:rPr>
            </a:br>
            <a:endParaRPr lang="en-US" sz="2700" dirty="0">
              <a:solidFill>
                <a:srgbClr val="5949BB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 </a:t>
            </a:r>
            <a:r>
              <a:rPr lang="en-US" dirty="0" smtClean="0"/>
              <a:t>                                     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姿态融合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5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angle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104" y="4057650"/>
            <a:ext cx="6172200" cy="40005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Aircraft versus Android phone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143000"/>
            <a:ext cx="29718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1" y="1371601"/>
            <a:ext cx="2371555" cy="2061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15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Attitude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57300"/>
            <a:ext cx="6172200" cy="685800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Roll, pitch and yaw angles are denoted as (R, P, H) /(</a:t>
            </a:r>
            <a:r>
              <a:rPr lang="en-US" sz="6000" i="1" dirty="0"/>
              <a:t>ϕ</a:t>
            </a:r>
            <a:r>
              <a:rPr lang="en-US" sz="6000" dirty="0"/>
              <a:t>, </a:t>
            </a:r>
            <a:r>
              <a:rPr lang="en-US" sz="6000" i="1" dirty="0"/>
              <a:t>θ</a:t>
            </a:r>
            <a:r>
              <a:rPr lang="en-US" sz="6000" dirty="0"/>
              <a:t>, </a:t>
            </a:r>
            <a:r>
              <a:rPr lang="en-US" sz="6000" i="1" dirty="0"/>
              <a:t>ψ</a:t>
            </a:r>
            <a:r>
              <a:rPr lang="en-US" sz="6000" dirty="0"/>
              <a:t>)</a:t>
            </a:r>
          </a:p>
          <a:p>
            <a:endParaRPr lang="en-US" sz="6000" dirty="0"/>
          </a:p>
          <a:p>
            <a:r>
              <a:rPr lang="en-US" sz="6000" dirty="0"/>
              <a:t>Direction Cosine Matrix</a:t>
            </a:r>
          </a:p>
          <a:p>
            <a:endParaRPr lang="en-US" sz="6000" dirty="0"/>
          </a:p>
          <a:p>
            <a:r>
              <a:rPr lang="en-US" sz="6000" dirty="0"/>
              <a:t> Quaternions </a:t>
            </a:r>
          </a:p>
          <a:p>
            <a:endParaRPr lang="en-US" sz="6000" dirty="0"/>
          </a:p>
          <a:p>
            <a:endParaRPr lang="en-US" sz="6000" dirty="0"/>
          </a:p>
          <a:p>
            <a:r>
              <a:rPr lang="en-US" sz="6000" dirty="0"/>
              <a:t> Rotation vector: rotated through an scalar angle θ around a unit vector  e=&lt;</a:t>
            </a:r>
            <a:r>
              <a:rPr lang="en-US" sz="6000" dirty="0" err="1"/>
              <a:t>x,y,z</a:t>
            </a:r>
            <a:r>
              <a:rPr lang="en-US" sz="6000" dirty="0"/>
              <a:t>&gt;  (</a:t>
            </a:r>
            <a:r>
              <a:rPr lang="en-US" sz="6000" dirty="0"/>
              <a:t>rotation axis)</a:t>
            </a: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7650" y="1771650"/>
            <a:ext cx="288036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1" y="2743201"/>
            <a:ext cx="1621631" cy="27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1" y="2457450"/>
            <a:ext cx="1428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6476" y="3459516"/>
            <a:ext cx="1278731" cy="126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39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0328"/>
            <a:ext cx="7886700" cy="994172"/>
          </a:xfrm>
        </p:spPr>
        <p:txBody>
          <a:bodyPr/>
          <a:lstStyle/>
          <a:p>
            <a:r>
              <a:rPr lang="en-US" dirty="0" smtClean="0"/>
              <a:t>Navigation/Body Frame Def.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3050" y="4400550"/>
            <a:ext cx="6172200" cy="40005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059582"/>
            <a:ext cx="4800600" cy="393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33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935559"/>
            <a:ext cx="6616304" cy="8572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350" dirty="0"/>
              <a:t>Euler Theorem</a:t>
            </a:r>
          </a:p>
          <a:p>
            <a:pPr>
              <a:buNone/>
            </a:pPr>
            <a:r>
              <a:rPr lang="en-US" sz="1350" dirty="0"/>
              <a:t>Any two independent </a:t>
            </a:r>
            <a:r>
              <a:rPr lang="en-US" sz="1350" dirty="0" err="1"/>
              <a:t>orthonormal</a:t>
            </a:r>
            <a:r>
              <a:rPr lang="en-US" sz="1350" dirty="0"/>
              <a:t> coordinate frames can be related by a sequence of rotations(not more than 3) about coordinate axes, where no two successive rotations may be about the same axis.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2152" y="1222557"/>
            <a:ext cx="68580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50" dirty="0"/>
              <a:t>SO(3)</a:t>
            </a:r>
            <a:r>
              <a:rPr lang="en-CA" sz="1350" b="1" dirty="0"/>
              <a:t> </a:t>
            </a:r>
          </a:p>
          <a:p>
            <a:r>
              <a:rPr lang="en-CA" sz="1350" dirty="0"/>
              <a:t> 3D rotation group is a Lie group, the special orthogonal group of all rotations about the origin of three-dimensional Euclidean space R3 under the operation of composition. [</a:t>
            </a:r>
            <a:r>
              <a:rPr lang="en-CA" sz="1350" dirty="0" err="1"/>
              <a:t>Kuniper</a:t>
            </a:r>
            <a:r>
              <a:rPr lang="en-CA" sz="1350" dirty="0"/>
              <a:t> 99]</a:t>
            </a:r>
          </a:p>
          <a:p>
            <a:endParaRPr lang="en-CA" sz="1350" dirty="0"/>
          </a:p>
          <a:p>
            <a:r>
              <a:rPr lang="en-CA" sz="1350" dirty="0"/>
              <a:t>SE(3)</a:t>
            </a:r>
          </a:p>
          <a:p>
            <a:r>
              <a:rPr lang="en-CA" sz="1350" dirty="0"/>
              <a:t>Special Euclidean Group, a 6-dimensional manifold(</a:t>
            </a:r>
            <a:r>
              <a:rPr lang="zh-CN" altLang="en-US" sz="1350" dirty="0"/>
              <a:t>流形）</a:t>
            </a:r>
            <a:r>
              <a:rPr lang="en-US" altLang="zh-CN" sz="1350" dirty="0"/>
              <a:t>, 3D </a:t>
            </a:r>
            <a:r>
              <a:rPr lang="en-US" altLang="zh-CN" sz="1350" dirty="0" err="1"/>
              <a:t>trasnlation</a:t>
            </a:r>
            <a:r>
              <a:rPr lang="en-US" altLang="zh-CN" sz="1350" dirty="0"/>
              <a:t> vector + 3D rotation of a rigid body transformation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951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Cn</a:t>
            </a:r>
            <a:r>
              <a:rPr lang="en-US" dirty="0" smtClean="0"/>
              <a:t>-&gt;b Transformation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2F84B9-D1E3-4DDE-9198-96C54CD20FD5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/15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0" y="3371850"/>
            <a:ext cx="4572000" cy="53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695" y="1268016"/>
            <a:ext cx="2469538" cy="220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1651" y="3829051"/>
            <a:ext cx="5693569" cy="115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64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885950" y="2228851"/>
          <a:ext cx="5486400" cy="268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3" imgW="9162225" imgH="4487592" progId="Visio.Drawing.11">
                  <p:embed/>
                </p:oleObj>
              </mc:Choice>
              <mc:Fallback>
                <p:oleObj name="Visio" r:id="rId3" imgW="9162225" imgH="448759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2228851"/>
                        <a:ext cx="5486400" cy="2688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2100" dirty="0">
                <a:solidFill>
                  <a:srgbClr val="5949BB"/>
                </a:solidFill>
              </a:rPr>
              <a:t>Orientation Fusion Algorithm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87103" y="1257300"/>
            <a:ext cx="5613797" cy="3200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sz="1350"/>
              <a:t>Filter: Quaternion-based EKF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50"/>
              <a:t>System state: Quaternion (Derived by gyroscope output)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50"/>
              <a:t>Measurement: Accelerometer and Magnetometer output</a:t>
            </a:r>
          </a:p>
        </p:txBody>
      </p:sp>
    </p:spTree>
    <p:extLst>
      <p:ext uri="{BB962C8B-B14F-4D97-AF65-F5344CB8AC3E}">
        <p14:creationId xmlns:p14="http://schemas.microsoft.com/office/powerpoint/2010/main" val="22210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</a:t>
            </a:r>
            <a:r>
              <a:rPr lang="zh-CN" altLang="en-US" dirty="0" smtClean="0"/>
              <a:t>处</a:t>
            </a:r>
            <a:r>
              <a:rPr lang="zh-CN" altLang="en-US" dirty="0" smtClean="0"/>
              <a:t>理流程图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233" y="1100912"/>
            <a:ext cx="110799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初始校准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1418231" y="1470244"/>
            <a:ext cx="0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575" y="1731954"/>
            <a:ext cx="110799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数据滤波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19682" y="2045864"/>
            <a:ext cx="1261" cy="28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0"/>
          </p:cNvCxnSpPr>
          <p:nvPr/>
        </p:nvCxnSpPr>
        <p:spPr>
          <a:xfrm flipH="1">
            <a:off x="1444157" y="2727809"/>
            <a:ext cx="12357" cy="2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7310" y="1399533"/>
            <a:ext cx="999523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</a:t>
            </a:r>
            <a:r>
              <a:rPr lang="zh-CN" altLang="en-US" dirty="0" smtClean="0"/>
              <a:t>轴姿态融</a:t>
            </a:r>
            <a:r>
              <a:rPr lang="zh-CN" altLang="en-US" dirty="0" smtClean="0"/>
              <a:t>合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50335" y="1636371"/>
            <a:ext cx="1385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27784" y="2903875"/>
            <a:ext cx="1152127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纵跳统计高度估计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3777611"/>
            <a:ext cx="110799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横移统计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>
            <a:off x="691606" y="2975013"/>
            <a:ext cx="1505102" cy="504056"/>
          </a:xfrm>
          <a:prstGeom prst="diamond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44748" y="30175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纵跳检测</a:t>
            </a:r>
            <a:endParaRPr lang="en-US" dirty="0"/>
          </a:p>
        </p:txBody>
      </p:sp>
      <p:sp>
        <p:nvSpPr>
          <p:cNvPr id="15" name="Diamond 14"/>
          <p:cNvSpPr/>
          <p:nvPr/>
        </p:nvSpPr>
        <p:spPr>
          <a:xfrm>
            <a:off x="690634" y="3723878"/>
            <a:ext cx="1505102" cy="504056"/>
          </a:xfrm>
          <a:prstGeom prst="diamond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44748" y="3727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横向</a:t>
            </a:r>
            <a:r>
              <a:rPr lang="zh-CN" altLang="en-US" dirty="0" smtClean="0"/>
              <a:t>检测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180124" y="3227041"/>
            <a:ext cx="447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419682" y="3449259"/>
            <a:ext cx="0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80124" y="3926302"/>
            <a:ext cx="447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/>
          <p:cNvSpPr/>
          <p:nvPr/>
        </p:nvSpPr>
        <p:spPr>
          <a:xfrm>
            <a:off x="2627784" y="3685463"/>
            <a:ext cx="1505102" cy="504056"/>
          </a:xfrm>
          <a:prstGeom prst="diamond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880926" y="3727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变向检测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92930" y="4189519"/>
            <a:ext cx="0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24340" y="3937491"/>
            <a:ext cx="447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08837" y="4441941"/>
            <a:ext cx="110799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变向统计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419682" y="4227934"/>
            <a:ext cx="2" cy="713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419682" y="4941876"/>
            <a:ext cx="5240550" cy="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60232" y="4468259"/>
            <a:ext cx="1152127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前向统计步长估计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916833" y="1658075"/>
            <a:ext cx="2743399" cy="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0"/>
          </p:cNvCxnSpPr>
          <p:nvPr/>
        </p:nvCxnSpPr>
        <p:spPr>
          <a:xfrm flipH="1" flipV="1">
            <a:off x="7236295" y="2094069"/>
            <a:ext cx="1" cy="237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36533" y="1376329"/>
            <a:ext cx="999523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轨迹推演</a:t>
            </a:r>
            <a:r>
              <a:rPr lang="en-US" altLang="zh-CN" dirty="0" smtClean="0"/>
              <a:t>PDR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619433" y="2698170"/>
            <a:ext cx="43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Yes</a:t>
            </a:r>
            <a:endParaRPr lang="en-US" sz="1400" dirty="0"/>
          </a:p>
        </p:txBody>
      </p:sp>
      <p:sp>
        <p:nvSpPr>
          <p:cNvPr id="48" name="Diamond 47"/>
          <p:cNvSpPr/>
          <p:nvPr/>
        </p:nvSpPr>
        <p:spPr>
          <a:xfrm>
            <a:off x="675022" y="2285161"/>
            <a:ext cx="1505102" cy="504056"/>
          </a:xfrm>
          <a:prstGeom prst="diamond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28164" y="23276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步峰</a:t>
            </a:r>
            <a:r>
              <a:rPr lang="zh-CN" altLang="en-US" dirty="0" smtClean="0"/>
              <a:t>检测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164510" y="2907600"/>
            <a:ext cx="43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Yes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2187855" y="3632125"/>
            <a:ext cx="43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Yes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2979943" y="4136181"/>
            <a:ext cx="43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Yes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4127208" y="365450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No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1488737" y="3423956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No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1443185" y="441180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No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80930" y="2522116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No</a:t>
            </a:r>
            <a:endParaRPr lang="en-US" sz="14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214455" y="2531421"/>
            <a:ext cx="519668" cy="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14455" y="1633487"/>
            <a:ext cx="0" cy="91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14455" y="1633487"/>
            <a:ext cx="1117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52474" y="17387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航向角度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273168" y="2963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步长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44" idx="3"/>
          </p:cNvCxnSpPr>
          <p:nvPr/>
        </p:nvCxnSpPr>
        <p:spPr>
          <a:xfrm flipV="1">
            <a:off x="7736056" y="1699494"/>
            <a:ext cx="7243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935702" y="177754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X/Y</a:t>
            </a:r>
            <a:r>
              <a:rPr lang="zh-CN" altLang="en-US" dirty="0" smtClean="0"/>
              <a:t>坐标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4302990" y="2901579"/>
            <a:ext cx="1152127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落地姿势识别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816127" y="3227939"/>
            <a:ext cx="447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2100" dirty="0">
                <a:solidFill>
                  <a:srgbClr val="5949BB"/>
                </a:solidFill>
              </a:rPr>
              <a:t>Orientation Fusion Algorithm (Cont.)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" y="1000732"/>
            <a:ext cx="61722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State Vector: </a:t>
            </a:r>
          </a:p>
          <a:p>
            <a:r>
              <a:rPr lang="en-US" altLang="zh-CN" dirty="0" smtClean="0"/>
              <a:t>State Equation: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Measurement Equation:</a:t>
            </a: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1143001" y="2330031"/>
            <a:ext cx="1847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35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200400" y="1085850"/>
          <a:ext cx="1943100" cy="372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3" imgW="1269449" imgH="241195" progId="">
                  <p:embed/>
                </p:oleObj>
              </mc:Choice>
              <mc:Fallback>
                <p:oleObj name="Equation" r:id="rId3" imgW="1269449" imgH="2411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085850"/>
                        <a:ext cx="1943100" cy="3726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1143001" y="-150041"/>
            <a:ext cx="1847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350"/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143001" y="2364559"/>
            <a:ext cx="1847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350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743200" y="1771651"/>
          <a:ext cx="2914650" cy="131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5" imgW="1828800" imgH="838080" progId="">
                  <p:embed/>
                </p:oleObj>
              </mc:Choice>
              <mc:Fallback>
                <p:oleObj name="Equation" r:id="rId5" imgW="1828800" imgH="8380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771651"/>
                        <a:ext cx="2914650" cy="1313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Rectangle 11"/>
          <p:cNvSpPr>
            <a:spLocks noChangeArrowheads="1"/>
          </p:cNvSpPr>
          <p:nvPr/>
        </p:nvSpPr>
        <p:spPr bwMode="auto">
          <a:xfrm>
            <a:off x="1143001" y="2244306"/>
            <a:ext cx="1847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135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485900" y="3714750"/>
          <a:ext cx="6286500" cy="83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7" imgW="3568700" imgH="469900" progId="">
                  <p:embed/>
                </p:oleObj>
              </mc:Choice>
              <mc:Fallback>
                <p:oleObj name="Equation" r:id="rId7" imgW="3568700" imgH="4699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3714750"/>
                        <a:ext cx="6286500" cy="8346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9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处理结果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9982"/>
            <a:ext cx="8229600" cy="1406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55691"/>
            <a:ext cx="3732913" cy="3959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155691"/>
            <a:ext cx="3392456" cy="39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深圳地磁信息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089" y="1677020"/>
            <a:ext cx="6062082" cy="501805"/>
          </a:xfrm>
        </p:spPr>
        <p:txBody>
          <a:bodyPr/>
          <a:lstStyle/>
          <a:p>
            <a:pPr marL="0" indent="0">
              <a:buNone/>
            </a:pPr>
            <a:r>
              <a:rPr lang="en-US" sz="1350" dirty="0"/>
              <a:t>https://www.ngdc.noaa.gov/geomag-web/#</a:t>
            </a:r>
            <a:r>
              <a:rPr lang="en-US" sz="1350" dirty="0"/>
              <a:t>igrfwmm</a:t>
            </a: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62" y="1103971"/>
            <a:ext cx="2441345" cy="3276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7" y="2844790"/>
            <a:ext cx="5842865" cy="15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altLang="zh-CN" sz="4800" dirty="0">
                <a:solidFill>
                  <a:srgbClr val="5949BB"/>
                </a:solidFill>
              </a:rPr>
              <a:t> </a:t>
            </a:r>
            <a:r>
              <a:rPr lang="zh-CN" altLang="en-US" sz="3600" dirty="0"/>
              <a:t>轨迹推演</a:t>
            </a:r>
            <a:r>
              <a:rPr lang="en-CA" altLang="zh-CN" sz="3600" dirty="0"/>
              <a:t>Pedestrian Dead Reckoning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971912" y="2139286"/>
            <a:ext cx="3771900" cy="2794397"/>
            <a:chOff x="2400" y="1632"/>
            <a:chExt cx="3168" cy="2347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600" y="1632"/>
              <a:ext cx="1632" cy="769"/>
              <a:chOff x="1447800" y="5029200"/>
              <a:chExt cx="2590800" cy="1220787"/>
            </a:xfrm>
          </p:grpSpPr>
          <p:grpSp>
            <p:nvGrpSpPr>
              <p:cNvPr id="11" name="Group 60"/>
              <p:cNvGrpSpPr>
                <a:grpSpLocks/>
              </p:cNvGrpSpPr>
              <p:nvPr/>
            </p:nvGrpSpPr>
            <p:grpSpPr bwMode="auto">
              <a:xfrm>
                <a:off x="1447800" y="5029200"/>
                <a:ext cx="2590800" cy="1220787"/>
                <a:chOff x="149" y="1976"/>
                <a:chExt cx="1246" cy="374"/>
              </a:xfrm>
            </p:grpSpPr>
            <p:sp>
              <p:nvSpPr>
                <p:cNvPr id="13" name="Rectangle 58"/>
                <p:cNvSpPr>
                  <a:spLocks noChangeArrowheads="1"/>
                </p:cNvSpPr>
                <p:nvPr/>
              </p:nvSpPr>
              <p:spPr bwMode="auto">
                <a:xfrm>
                  <a:off x="149" y="1976"/>
                  <a:ext cx="1246" cy="37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CA" sz="1350">
                    <a:ea typeface="宋体" pitchFamily="2" charset="-122"/>
                  </a:endParaRPr>
                </a:p>
              </p:txBody>
            </p:sp>
            <p:sp>
              <p:nvSpPr>
                <p:cNvPr id="14" name="Rectangle 59"/>
                <p:cNvSpPr>
                  <a:spLocks noChangeArrowheads="1"/>
                </p:cNvSpPr>
                <p:nvPr/>
              </p:nvSpPr>
              <p:spPr bwMode="auto">
                <a:xfrm>
                  <a:off x="149" y="1976"/>
                  <a:ext cx="1246" cy="374"/>
                </a:xfrm>
                <a:prstGeom prst="rect">
                  <a:avLst/>
                </a:prstGeom>
                <a:solidFill>
                  <a:srgbClr val="0099FF">
                    <a:alpha val="94901"/>
                  </a:srgbClr>
                </a:solidFill>
                <a:ln w="15875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CA" sz="1350">
                    <a:ea typeface="宋体" pitchFamily="2" charset="-122"/>
                  </a:endParaRPr>
                </a:p>
              </p:txBody>
            </p:sp>
          </p:grpSp>
          <p:graphicFrame>
            <p:nvGraphicFramePr>
              <p:cNvPr id="12" name="Object 7"/>
              <p:cNvGraphicFramePr>
                <a:graphicFrameLocks noChangeAspect="1"/>
              </p:cNvGraphicFramePr>
              <p:nvPr/>
            </p:nvGraphicFramePr>
            <p:xfrm>
              <a:off x="1447800" y="5181600"/>
              <a:ext cx="2514600" cy="781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5" name="Equation" r:id="rId3" imgW="1574800" imgH="482600" progId="Equation.3">
                      <p:embed/>
                    </p:oleObj>
                  </mc:Choice>
                  <mc:Fallback>
                    <p:oleObj name="Equation" r:id="rId3" imgW="1574800" imgH="482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7800" y="5181600"/>
                            <a:ext cx="2514600" cy="7810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" name="Group 27"/>
            <p:cNvGrpSpPr>
              <a:grpSpLocks/>
            </p:cNvGrpSpPr>
            <p:nvPr/>
          </p:nvGrpSpPr>
          <p:grpSpPr bwMode="auto">
            <a:xfrm>
              <a:off x="2400" y="2976"/>
              <a:ext cx="3168" cy="1003"/>
              <a:chOff x="2400" y="2976"/>
              <a:chExt cx="3168" cy="1003"/>
            </a:xfrm>
          </p:grpSpPr>
          <p:sp>
            <p:nvSpPr>
              <p:cNvPr id="7" name="TextBox 43"/>
              <p:cNvSpPr txBox="1">
                <a:spLocks noChangeArrowheads="1"/>
              </p:cNvSpPr>
              <p:nvPr/>
            </p:nvSpPr>
            <p:spPr bwMode="auto">
              <a:xfrm>
                <a:off x="2400" y="3552"/>
                <a:ext cx="3168" cy="42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CA" sz="1350">
                    <a:solidFill>
                      <a:srgbClr val="000000"/>
                    </a:solidFill>
                    <a:latin typeface="Tahoma" pitchFamily="34" charset="0"/>
                    <a:ea typeface="宋体" pitchFamily="2" charset="-122"/>
                  </a:rPr>
                  <a:t>Pedestrian Deck Reckoning</a:t>
                </a:r>
              </a:p>
              <a:p>
                <a:endParaRPr lang="en-CA" sz="135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8" name="TextBox 44"/>
              <p:cNvSpPr txBox="1"/>
              <p:nvPr/>
            </p:nvSpPr>
            <p:spPr>
              <a:xfrm>
                <a:off x="2400" y="2976"/>
                <a:ext cx="1056" cy="60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CA" sz="1350">
                    <a:solidFill>
                      <a:srgbClr val="000000"/>
                    </a:solidFill>
                    <a:ea typeface="宋体" pitchFamily="2" charset="-122"/>
                  </a:rPr>
                  <a:t>Step </a:t>
                </a:r>
              </a:p>
              <a:p>
                <a:pPr algn="ctr">
                  <a:defRPr/>
                </a:pPr>
                <a:r>
                  <a:rPr lang="en-CA" sz="1350">
                    <a:solidFill>
                      <a:srgbClr val="000000"/>
                    </a:solidFill>
                    <a:ea typeface="宋体" pitchFamily="2" charset="-122"/>
                  </a:rPr>
                  <a:t>Detection</a:t>
                </a:r>
              </a:p>
              <a:p>
                <a:pPr algn="ctr">
                  <a:defRPr/>
                </a:pPr>
                <a:endParaRPr lang="en-CA" sz="135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56" y="2976"/>
                <a:ext cx="1056" cy="60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CA" sz="1350">
                    <a:solidFill>
                      <a:srgbClr val="000000"/>
                    </a:solidFill>
                    <a:ea typeface="宋体" pitchFamily="2" charset="-122"/>
                  </a:rPr>
                  <a:t>Stride</a:t>
                </a:r>
              </a:p>
              <a:p>
                <a:pPr algn="ctr">
                  <a:defRPr/>
                </a:pPr>
                <a:r>
                  <a:rPr lang="en-CA" sz="1350">
                    <a:solidFill>
                      <a:srgbClr val="000000"/>
                    </a:solidFill>
                    <a:ea typeface="宋体" pitchFamily="2" charset="-122"/>
                  </a:rPr>
                  <a:t> Length</a:t>
                </a:r>
              </a:p>
              <a:p>
                <a:pPr algn="ctr">
                  <a:defRPr/>
                </a:pPr>
                <a:endParaRPr lang="en-CA" sz="135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12" y="2976"/>
                <a:ext cx="1056" cy="60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CA" sz="1350">
                    <a:solidFill>
                      <a:srgbClr val="000000"/>
                    </a:solidFill>
                    <a:ea typeface="宋体" pitchFamily="2" charset="-122"/>
                  </a:rPr>
                  <a:t>Heading</a:t>
                </a:r>
              </a:p>
              <a:p>
                <a:pPr algn="ctr">
                  <a:defRPr/>
                </a:pPr>
                <a:r>
                  <a:rPr lang="en-CA" sz="1350">
                    <a:solidFill>
                      <a:srgbClr val="000000"/>
                    </a:solidFill>
                    <a:ea typeface="宋体" pitchFamily="2" charset="-122"/>
                  </a:rPr>
                  <a:t>Estimation</a:t>
                </a:r>
              </a:p>
              <a:p>
                <a:pPr algn="ctr">
                  <a:defRPr/>
                </a:pPr>
                <a:endParaRPr lang="en-CA" sz="135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143001" y="1131590"/>
            <a:ext cx="4743313" cy="3272287"/>
            <a:chOff x="0" y="609060"/>
            <a:chExt cx="6324417" cy="436304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04800" y="4419600"/>
              <a:ext cx="510540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V="1">
              <a:off x="-1295400" y="2819400"/>
              <a:ext cx="3200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Arrow 17"/>
            <p:cNvSpPr>
              <a:spLocks noChangeArrowheads="1"/>
            </p:cNvSpPr>
            <p:nvPr/>
          </p:nvSpPr>
          <p:spPr bwMode="auto">
            <a:xfrm rot="20674760" flipV="1">
              <a:off x="282329" y="3883625"/>
              <a:ext cx="2313314" cy="296371"/>
            </a:xfrm>
            <a:prstGeom prst="rightArrow">
              <a:avLst>
                <a:gd name="adj1" fmla="val 50000"/>
                <a:gd name="adj2" fmla="val 50054"/>
              </a:avLst>
            </a:prstGeom>
            <a:solidFill>
              <a:schemeClr val="accent1"/>
            </a:solidFill>
            <a:ln w="25400" algn="ctr">
              <a:solidFill>
                <a:srgbClr val="89A4A7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>
                <a:defRPr/>
              </a:pPr>
              <a:endParaRPr lang="en-US" sz="1350">
                <a:solidFill>
                  <a:schemeClr val="lt1"/>
                </a:solidFill>
              </a:endParaRPr>
            </a:p>
          </p:txBody>
        </p:sp>
        <p:sp>
          <p:nvSpPr>
            <p:cNvPr id="19" name="TextBox 35"/>
            <p:cNvSpPr txBox="1">
              <a:spLocks noChangeArrowheads="1"/>
            </p:cNvSpPr>
            <p:nvPr/>
          </p:nvSpPr>
          <p:spPr bwMode="auto">
            <a:xfrm>
              <a:off x="228600" y="1752600"/>
              <a:ext cx="13716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50">
                  <a:ea typeface="宋体" pitchFamily="2" charset="-122"/>
                </a:rPr>
                <a:t>North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rot="16200000" flipV="1">
              <a:off x="952317" y="2171160"/>
              <a:ext cx="3124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2514417" y="3733260"/>
              <a:ext cx="3429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36"/>
            <p:cNvSpPr txBox="1">
              <a:spLocks noChangeArrowheads="1"/>
            </p:cNvSpPr>
            <p:nvPr/>
          </p:nvSpPr>
          <p:spPr bwMode="auto">
            <a:xfrm>
              <a:off x="2514417" y="837660"/>
              <a:ext cx="10668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50" dirty="0">
                  <a:ea typeface="宋体" pitchFamily="2" charset="-122"/>
                </a:rPr>
                <a:t>North</a:t>
              </a:r>
            </a:p>
          </p:txBody>
        </p:sp>
        <p:sp>
          <p:nvSpPr>
            <p:cNvPr id="23" name="TextBox 37"/>
            <p:cNvSpPr txBox="1">
              <a:spLocks noChangeArrowheads="1"/>
            </p:cNvSpPr>
            <p:nvPr/>
          </p:nvSpPr>
          <p:spPr bwMode="auto">
            <a:xfrm>
              <a:off x="5029017" y="3123660"/>
              <a:ext cx="12954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50">
                  <a:ea typeface="宋体" pitchFamily="2" charset="-122"/>
                </a:rPr>
                <a:t>East</a:t>
              </a:r>
            </a:p>
          </p:txBody>
        </p:sp>
        <p:sp>
          <p:nvSpPr>
            <p:cNvPr id="24" name="TextBox 38"/>
            <p:cNvSpPr txBox="1">
              <a:spLocks noChangeArrowheads="1"/>
            </p:cNvSpPr>
            <p:nvPr/>
          </p:nvSpPr>
          <p:spPr bwMode="auto">
            <a:xfrm>
              <a:off x="4343400" y="4038599"/>
              <a:ext cx="12954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50">
                  <a:ea typeface="宋体" pitchFamily="2" charset="-122"/>
                </a:rPr>
                <a:t>East</a:t>
              </a:r>
            </a:p>
          </p:txBody>
        </p:sp>
        <p:sp>
          <p:nvSpPr>
            <p:cNvPr id="25" name="TextBox 42"/>
            <p:cNvSpPr txBox="1">
              <a:spLocks noChangeArrowheads="1"/>
            </p:cNvSpPr>
            <p:nvPr/>
          </p:nvSpPr>
          <p:spPr bwMode="auto">
            <a:xfrm>
              <a:off x="304800" y="3657600"/>
              <a:ext cx="70147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 sz="1350" dirty="0">
                  <a:ea typeface="宋体" pitchFamily="2" charset="-122"/>
                </a:rPr>
                <a:t>Ψ</a:t>
              </a:r>
              <a:r>
                <a:rPr lang="en-CA" sz="1500" dirty="0">
                  <a:ea typeface="宋体" pitchFamily="2" charset="-122"/>
                </a:rPr>
                <a:t>t-1</a:t>
              </a:r>
              <a:endParaRPr lang="en-CA" sz="1350" dirty="0">
                <a:ea typeface="宋体" pitchFamily="2" charset="-122"/>
              </a:endParaRPr>
            </a:p>
          </p:txBody>
        </p:sp>
        <p:sp>
          <p:nvSpPr>
            <p:cNvPr id="26" name="Rectangle 43"/>
            <p:cNvSpPr>
              <a:spLocks noChangeArrowheads="1"/>
            </p:cNvSpPr>
            <p:nvPr/>
          </p:nvSpPr>
          <p:spPr bwMode="auto">
            <a:xfrm>
              <a:off x="1295400" y="3276600"/>
              <a:ext cx="66514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 sz="1350" dirty="0">
                  <a:ea typeface="宋体" pitchFamily="2" charset="-122"/>
                </a:rPr>
                <a:t>S</a:t>
              </a:r>
              <a:r>
                <a:rPr lang="en-CA" sz="1500" dirty="0">
                  <a:ea typeface="宋体" pitchFamily="2" charset="-122"/>
                </a:rPr>
                <a:t>t-1</a:t>
              </a:r>
              <a:endParaRPr lang="en-CA" sz="1350" dirty="0">
                <a:ea typeface="宋体" pitchFamily="2" charset="-122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304800" y="3810000"/>
              <a:ext cx="381000" cy="457200"/>
            </a:xfrm>
            <a:custGeom>
              <a:avLst/>
              <a:gdLst>
                <a:gd name="T0" fmla="*/ 0 w 240"/>
                <a:gd name="T1" fmla="*/ 0 h 96"/>
                <a:gd name="T2" fmla="*/ 2147483647 w 240"/>
                <a:gd name="T3" fmla="*/ 2147483647 h 96"/>
                <a:gd name="T4" fmla="*/ 0 60000 65536"/>
                <a:gd name="T5" fmla="*/ 0 60000 65536"/>
                <a:gd name="T6" fmla="*/ 0 w 240"/>
                <a:gd name="T7" fmla="*/ 0 h 96"/>
                <a:gd name="T8" fmla="*/ 240 w 240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96">
                  <a:moveTo>
                    <a:pt x="0" y="0"/>
                  </a:moveTo>
                  <a:cubicBezTo>
                    <a:pt x="108" y="36"/>
                    <a:pt x="216" y="72"/>
                    <a:pt x="240" y="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" name="TextBox 42"/>
            <p:cNvSpPr txBox="1">
              <a:spLocks noChangeArrowheads="1"/>
            </p:cNvSpPr>
            <p:nvPr/>
          </p:nvSpPr>
          <p:spPr bwMode="auto">
            <a:xfrm>
              <a:off x="2479492" y="2818860"/>
              <a:ext cx="50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 sz="1350" dirty="0">
                  <a:ea typeface="宋体" pitchFamily="2" charset="-122"/>
                </a:rPr>
                <a:t>Ψ</a:t>
              </a:r>
              <a:r>
                <a:rPr lang="en-CA" sz="1500" dirty="0">
                  <a:ea typeface="宋体" pitchFamily="2" charset="-122"/>
                </a:rPr>
                <a:t>t</a:t>
              </a:r>
              <a:endParaRPr lang="en-CA" sz="1350" dirty="0">
                <a:ea typeface="宋体" pitchFamily="2" charset="-122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52400" y="42672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rgbClr val="9FCE5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2479492" y="350466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rgbClr val="9FCE5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0" y="4571999"/>
              <a:ext cx="18758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previous position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62200" y="3810000"/>
              <a:ext cx="17551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current position</a:t>
              </a:r>
            </a:p>
          </p:txBody>
        </p:sp>
        <p:sp>
          <p:nvSpPr>
            <p:cNvPr id="33" name="Right Arrow 32"/>
            <p:cNvSpPr>
              <a:spLocks noChangeArrowheads="1"/>
            </p:cNvSpPr>
            <p:nvPr/>
          </p:nvSpPr>
          <p:spPr bwMode="auto">
            <a:xfrm rot="19502938" flipV="1">
              <a:off x="2458606" y="2769495"/>
              <a:ext cx="2313314" cy="296371"/>
            </a:xfrm>
            <a:prstGeom prst="rightArrow">
              <a:avLst>
                <a:gd name="adj1" fmla="val 50000"/>
                <a:gd name="adj2" fmla="val 50054"/>
              </a:avLst>
            </a:prstGeom>
            <a:solidFill>
              <a:schemeClr val="accent1"/>
            </a:solidFill>
            <a:ln w="25400" algn="ctr">
              <a:solidFill>
                <a:srgbClr val="89A4A7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>
                <a:defRPr/>
              </a:pPr>
              <a:endParaRPr lang="en-US" sz="135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5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1. </a:t>
            </a:r>
            <a:r>
              <a:rPr lang="zh-CN" altLang="en-US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前向客户定义</a:t>
            </a:r>
            <a:endParaRPr lang="zh-CN" altLang="en-US" sz="4400" dirty="0">
              <a:solidFill>
                <a:schemeClr val="accent3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06359"/>
            <a:ext cx="1338828" cy="36375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奔跑距离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跑动步数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次数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跑动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速度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最大冲刺速度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867" y="1468482"/>
            <a:ext cx="4176464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定义为球员在场上水平移动的总距离（纵向移动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横向移动）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420" y="2200136"/>
            <a:ext cx="4176464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定义为球员在场上移动的总步数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207" y="2900040"/>
            <a:ext cx="4481858" cy="5539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、区分球员正常匀速跑与冲刺跑；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、计算球员冲刺次数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冲刺定义为：瞬时持续加速度（或速度）大于某一</a:t>
            </a:r>
            <a:r>
              <a:rPr lang="zh-CN" altLang="en-US" sz="9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阈值（比如</a:t>
            </a:r>
            <a:r>
              <a:rPr lang="en-US" altLang="zh-CN" sz="9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15km/h</a:t>
            </a:r>
            <a:r>
              <a:rPr lang="zh-CN" altLang="en-US" sz="9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，即该次跑动记为一次冲刺</a:t>
            </a:r>
            <a:endParaRPr lang="en-US" altLang="zh-CN" sz="9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633" y="3663444"/>
            <a:ext cx="4769889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定义为球员在场上水平移动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的平均速度；并将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移动速度区间统计出来</a:t>
            </a:r>
            <a:endParaRPr lang="en-US" altLang="zh-CN" sz="12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6206" y="4371950"/>
            <a:ext cx="4769889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在识别冲刺的基础上，计算球员冲刺的最大速度和平均速度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25" y="3264014"/>
            <a:ext cx="2304256" cy="121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5724128" y="1468482"/>
            <a:ext cx="0" cy="316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649099" y="4515966"/>
            <a:ext cx="15953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球员移动速度</a:t>
            </a:r>
            <a:r>
              <a:rPr lang="zh-CN" altLang="en-US" sz="11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区间分布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65524" y="3808294"/>
            <a:ext cx="803662" cy="13849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 </a:t>
            </a:r>
            <a:r>
              <a:rPr lang="zh-CN" altLang="en-US" dirty="0" smtClean="0"/>
              <a:t>滤波处理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23678"/>
            <a:ext cx="3900683" cy="3017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606"/>
            <a:ext cx="4839642" cy="2389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721" y="3887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y(n)=x(n)*0.0779+ x(n-1)*0.1124+x(n-2)*0.1587+x(n-3)*0.1867+x(n-4)*0.1867+x(n-5)* 0.1587+x(n-6)*0.1124++x(n-7)*0.0779</a:t>
            </a:r>
          </a:p>
        </p:txBody>
      </p:sp>
    </p:spTree>
    <p:extLst>
      <p:ext uri="{BB962C8B-B14F-4D97-AF65-F5344CB8AC3E}">
        <p14:creationId xmlns:p14="http://schemas.microsoft.com/office/powerpoint/2010/main" val="17103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走</a:t>
            </a:r>
            <a:r>
              <a:rPr lang="en-US" altLang="zh-CN" dirty="0" smtClean="0"/>
              <a:t>/</a:t>
            </a:r>
            <a:r>
              <a:rPr lang="zh-CN" altLang="en-US" dirty="0" smtClean="0"/>
              <a:t>跑</a:t>
            </a:r>
            <a:r>
              <a:rPr lang="en-US" altLang="zh-CN" dirty="0" smtClean="0"/>
              <a:t>/</a:t>
            </a:r>
            <a:r>
              <a:rPr lang="zh-CN" altLang="en-US" dirty="0" smtClean="0"/>
              <a:t>冲刺检测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90"/>
            <a:ext cx="6152930" cy="3363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2930" y="1275606"/>
            <a:ext cx="29555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步伐检测：</a:t>
            </a:r>
            <a:endParaRPr lang="en-US" altLang="zh-CN" sz="1600" dirty="0" smtClean="0"/>
          </a:p>
          <a:p>
            <a:r>
              <a:rPr lang="en-US" altLang="zh-CN" sz="1600" dirty="0" smtClean="0"/>
              <a:t>- Ay</a:t>
            </a:r>
            <a:r>
              <a:rPr lang="zh-CN" altLang="en-US" sz="1600" dirty="0" smtClean="0"/>
              <a:t>轴正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负峰交替，大于一个幅度的阈值。</a:t>
            </a:r>
            <a:endParaRPr lang="en-US" altLang="zh-CN" sz="1600" dirty="0" smtClean="0"/>
          </a:p>
          <a:p>
            <a:r>
              <a:rPr lang="en-US" altLang="zh-CN" sz="1600" dirty="0" smtClean="0"/>
              <a:t>- </a:t>
            </a:r>
            <a:r>
              <a:rPr lang="zh-CN" altLang="en-US" sz="1600" dirty="0" smtClean="0"/>
              <a:t>每一个峰对应一次脚落地（累计一步）</a:t>
            </a:r>
            <a:endParaRPr lang="en-US" altLang="zh-CN" sz="1600" dirty="0" smtClean="0"/>
          </a:p>
          <a:p>
            <a:endParaRPr lang="en-US" sz="1600" dirty="0"/>
          </a:p>
          <a:p>
            <a:r>
              <a:rPr lang="zh-CN" altLang="en-US" sz="1600" dirty="0" smtClean="0"/>
              <a:t>步长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速度估计：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r>
              <a:rPr lang="zh-CN" altLang="en-US" sz="1600" dirty="0" smtClean="0"/>
              <a:t>与检测到的步频</a:t>
            </a:r>
            <a:r>
              <a:rPr lang="en-US" altLang="zh-CN" sz="1600" dirty="0" smtClean="0"/>
              <a:t>(f)</a:t>
            </a:r>
            <a:r>
              <a:rPr lang="zh-CN" altLang="en-US" sz="1600" dirty="0" smtClean="0"/>
              <a:t>和幅度</a:t>
            </a:r>
            <a:r>
              <a:rPr lang="en-US" altLang="zh-CN" sz="1600" dirty="0" smtClean="0"/>
              <a:t>(A)</a:t>
            </a:r>
            <a:r>
              <a:rPr lang="zh-CN" altLang="en-US" sz="1600" dirty="0" smtClean="0"/>
              <a:t>成正比。</a:t>
            </a:r>
            <a:endParaRPr lang="en-US" altLang="zh-CN" sz="1600" dirty="0" smtClean="0"/>
          </a:p>
          <a:p>
            <a:r>
              <a:rPr lang="en-US" altLang="zh-CN" sz="1600" dirty="0" smtClean="0"/>
              <a:t>L=c1×f+c2×A+c0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c0/c1/c2 </a:t>
            </a:r>
            <a:r>
              <a:rPr lang="zh-CN" altLang="en-US" sz="1600" dirty="0" smtClean="0"/>
              <a:t>为待拟合系数</a:t>
            </a:r>
            <a:r>
              <a:rPr lang="en-US" altLang="zh-CN" sz="1600" dirty="0" smtClean="0"/>
              <a:t>   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84875" y="4602214"/>
            <a:ext cx="1605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ag_0312_bob.txt</a:t>
            </a:r>
          </a:p>
        </p:txBody>
      </p:sp>
    </p:spTree>
    <p:extLst>
      <p:ext uri="{BB962C8B-B14F-4D97-AF65-F5344CB8AC3E}">
        <p14:creationId xmlns:p14="http://schemas.microsoft.com/office/powerpoint/2010/main" val="8580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</a:t>
            </a:r>
            <a:r>
              <a:rPr lang="zh-CN" altLang="en-US" dirty="0" smtClean="0"/>
              <a:t>伐与步长分析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75606"/>
            <a:ext cx="4400202" cy="2088232"/>
          </a:xfrm>
          <a:prstGeom prst="rect">
            <a:avLst/>
          </a:prstGeom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55576" y="3555294"/>
            <a:ext cx="1598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/>
              <a:t>[</a:t>
            </a:r>
            <a:r>
              <a:rPr lang="en-US" altLang="zh-CN" dirty="0" err="1">
                <a:ea typeface="宋体" pitchFamily="2" charset="-122"/>
              </a:rPr>
              <a:t>Kwakkel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CA" dirty="0"/>
              <a:t>2008]</a:t>
            </a:r>
          </a:p>
        </p:txBody>
      </p:sp>
      <p:pic>
        <p:nvPicPr>
          <p:cNvPr id="6" name="Picture 6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053023"/>
            <a:ext cx="4259560" cy="3004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79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2. </a:t>
            </a:r>
            <a:r>
              <a:rPr lang="zh-CN" altLang="en-US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横向客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户</a:t>
            </a:r>
            <a:r>
              <a:rPr lang="zh-CN" altLang="en-US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定义</a:t>
            </a:r>
            <a:endParaRPr lang="zh-CN" altLang="en-US" sz="4400" dirty="0">
              <a:solidFill>
                <a:schemeClr val="accent3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6244" y="1574671"/>
            <a:ext cx="4176464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定义为球员在场上横向移动的总距离（并步、滑步、侧步等）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797" y="2355726"/>
            <a:ext cx="4326267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识别横向移动步伐模式中，移动方向切换一次，记为</a:t>
            </a:r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次变向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0813" y="4011910"/>
            <a:ext cx="4320481" cy="46166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记录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球员每次变向时鞋与地面接触时间，并统计计算平均触地均值</a:t>
            </a:r>
            <a:endParaRPr lang="en-US" altLang="zh-CN" sz="9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771550"/>
            <a:ext cx="195438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4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横向移动距离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变向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次数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450000"/>
              </a:lnSpc>
            </a:pP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平均变向（触地）时间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096" y="1724261"/>
            <a:ext cx="600324" cy="10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7673922" y="1264032"/>
            <a:ext cx="43204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100183" y="1131590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智能芯片轴向</a:t>
            </a:r>
            <a:endParaRPr lang="zh-CN" altLang="en-US" sz="11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7668344" y="1524093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094605" y="1391651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步伐移动方向</a:t>
            </a:r>
            <a:endParaRPr lang="zh-CN" altLang="en-US" sz="1100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5263145" y="1569425"/>
            <a:ext cx="0" cy="316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组合 1026"/>
          <p:cNvGrpSpPr/>
          <p:nvPr/>
        </p:nvGrpSpPr>
        <p:grpSpPr>
          <a:xfrm>
            <a:off x="6230565" y="1774041"/>
            <a:ext cx="316566" cy="936089"/>
            <a:chOff x="6662613" y="1857643"/>
            <a:chExt cx="316566" cy="936089"/>
          </a:xfrm>
        </p:grpSpPr>
        <p:cxnSp>
          <p:nvCxnSpPr>
            <p:cNvPr id="31" name="直接箭头连接符 30"/>
            <p:cNvCxnSpPr/>
            <p:nvPr/>
          </p:nvCxnSpPr>
          <p:spPr>
            <a:xfrm flipV="1">
              <a:off x="6729907" y="1857643"/>
              <a:ext cx="0" cy="936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箭头连接符 1024"/>
            <p:cNvCxnSpPr/>
            <p:nvPr/>
          </p:nvCxnSpPr>
          <p:spPr>
            <a:xfrm flipV="1">
              <a:off x="6729907" y="1929636"/>
              <a:ext cx="216024" cy="8640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弧形 34"/>
            <p:cNvSpPr/>
            <p:nvPr/>
          </p:nvSpPr>
          <p:spPr>
            <a:xfrm rot="19923323">
              <a:off x="6718060" y="2452637"/>
              <a:ext cx="94026" cy="94026"/>
            </a:xfrm>
            <a:prstGeom prst="arc">
              <a:avLst>
                <a:gd name="adj1" fmla="val 16200000"/>
                <a:gd name="adj2" fmla="val 2059098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662613" y="2160482"/>
              <a:ext cx="316566" cy="267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</a:t>
              </a:r>
              <a:endParaRPr lang="zh-CN" altLang="en-US" sz="800" dirty="0"/>
            </a:p>
          </p:txBody>
        </p:sp>
      </p:grpSp>
      <p:sp>
        <p:nvSpPr>
          <p:cNvPr id="1028" name="矩形 1027"/>
          <p:cNvSpPr/>
          <p:nvPr/>
        </p:nvSpPr>
        <p:spPr>
          <a:xfrm>
            <a:off x="7308304" y="1995686"/>
            <a:ext cx="18013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两者夹角</a:t>
            </a:r>
            <a:r>
              <a:rPr lang="en-US" altLang="zh-CN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小于</a:t>
            </a:r>
            <a:r>
              <a:rPr lang="en-US" altLang="zh-CN" sz="11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45°</a:t>
            </a:r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（以及大于</a:t>
            </a:r>
            <a:r>
              <a:rPr lang="en-US" altLang="zh-CN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135°</a:t>
            </a:r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）时，定义为纵向移动</a:t>
            </a:r>
            <a:endParaRPr lang="zh-CN" altLang="en-US" sz="11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6804248" y="1792436"/>
            <a:ext cx="401395" cy="923330"/>
            <a:chOff x="6685275" y="2287393"/>
            <a:chExt cx="401395" cy="923330"/>
          </a:xfrm>
        </p:grpSpPr>
        <p:cxnSp>
          <p:nvCxnSpPr>
            <p:cNvPr id="40" name="直接箭头连接符 39"/>
            <p:cNvCxnSpPr/>
            <p:nvPr/>
          </p:nvCxnSpPr>
          <p:spPr>
            <a:xfrm>
              <a:off x="6729907" y="2793733"/>
              <a:ext cx="0" cy="41699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729907" y="2287393"/>
              <a:ext cx="126585" cy="506339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弧形 41"/>
            <p:cNvSpPr/>
            <p:nvPr/>
          </p:nvSpPr>
          <p:spPr>
            <a:xfrm rot="4043448">
              <a:off x="6685275" y="2746720"/>
              <a:ext cx="94026" cy="94026"/>
            </a:xfrm>
            <a:prstGeom prst="arc">
              <a:avLst>
                <a:gd name="adj1" fmla="val 13283533"/>
                <a:gd name="adj2" fmla="val 78918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770104" y="2700835"/>
              <a:ext cx="316566" cy="267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</a:t>
              </a:r>
              <a:endParaRPr lang="zh-CN" altLang="en-US" sz="800" dirty="0"/>
            </a:p>
          </p:txBody>
        </p:sp>
      </p:grpSp>
      <p:sp>
        <p:nvSpPr>
          <p:cNvPr id="1033" name="矩形 1032"/>
          <p:cNvSpPr/>
          <p:nvPr/>
        </p:nvSpPr>
        <p:spPr>
          <a:xfrm>
            <a:off x="6075070" y="2751991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前进</a:t>
            </a:r>
            <a:endParaRPr lang="zh-CN" altLang="en-US" sz="1000" dirty="0"/>
          </a:p>
        </p:txBody>
      </p:sp>
      <p:sp>
        <p:nvSpPr>
          <p:cNvPr id="49" name="矩形 48"/>
          <p:cNvSpPr/>
          <p:nvPr/>
        </p:nvSpPr>
        <p:spPr>
          <a:xfrm>
            <a:off x="6645056" y="2763715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后撤步</a:t>
            </a:r>
            <a:endParaRPr lang="zh-CN" altLang="en-US" sz="1000" dirty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47302" y="3262689"/>
            <a:ext cx="600324" cy="10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组合 50"/>
          <p:cNvGrpSpPr/>
          <p:nvPr/>
        </p:nvGrpSpPr>
        <p:grpSpPr>
          <a:xfrm>
            <a:off x="6675899" y="3588167"/>
            <a:ext cx="489703" cy="519467"/>
            <a:chOff x="6716163" y="2317936"/>
            <a:chExt cx="489703" cy="519467"/>
          </a:xfrm>
        </p:grpSpPr>
        <p:cxnSp>
          <p:nvCxnSpPr>
            <p:cNvPr id="52" name="直接箭头连接符 51"/>
            <p:cNvCxnSpPr/>
            <p:nvPr/>
          </p:nvCxnSpPr>
          <p:spPr>
            <a:xfrm flipV="1">
              <a:off x="6729907" y="2793732"/>
              <a:ext cx="475959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V="1">
              <a:off x="6729907" y="2317936"/>
              <a:ext cx="118949" cy="4757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弧形 53"/>
            <p:cNvSpPr/>
            <p:nvPr/>
          </p:nvSpPr>
          <p:spPr>
            <a:xfrm rot="21291658">
              <a:off x="6716163" y="2707565"/>
              <a:ext cx="94026" cy="94026"/>
            </a:xfrm>
            <a:prstGeom prst="arc">
              <a:avLst>
                <a:gd name="adj1" fmla="val 16200000"/>
                <a:gd name="adj2" fmla="val 266445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6744843" y="2570151"/>
              <a:ext cx="316566" cy="267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</a:t>
              </a:r>
              <a:endParaRPr lang="zh-CN" altLang="en-US" sz="800" dirty="0"/>
            </a:p>
          </p:txBody>
        </p:sp>
      </p:grpSp>
      <p:sp>
        <p:nvSpPr>
          <p:cNvPr id="62" name="矩形 61"/>
          <p:cNvSpPr/>
          <p:nvPr/>
        </p:nvSpPr>
        <p:spPr>
          <a:xfrm>
            <a:off x="6666909" y="4105824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右并步</a:t>
            </a:r>
            <a:endParaRPr lang="zh-CN" altLang="en-US" sz="1000" dirty="0"/>
          </a:p>
        </p:txBody>
      </p:sp>
      <p:sp>
        <p:nvSpPr>
          <p:cNvPr id="63" name="矩形 62"/>
          <p:cNvSpPr/>
          <p:nvPr/>
        </p:nvSpPr>
        <p:spPr>
          <a:xfrm>
            <a:off x="5957273" y="4092591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左并步</a:t>
            </a:r>
            <a:endParaRPr lang="zh-CN" altLang="en-US" sz="10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5985011" y="3579862"/>
            <a:ext cx="476318" cy="515107"/>
            <a:chOff x="6373829" y="2312772"/>
            <a:chExt cx="476318" cy="515107"/>
          </a:xfrm>
        </p:grpSpPr>
        <p:cxnSp>
          <p:nvCxnSpPr>
            <p:cNvPr id="67" name="直接箭头连接符 66"/>
            <p:cNvCxnSpPr/>
            <p:nvPr/>
          </p:nvCxnSpPr>
          <p:spPr>
            <a:xfrm flipH="1" flipV="1">
              <a:off x="6373829" y="2793733"/>
              <a:ext cx="356078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V="1">
              <a:off x="6729907" y="2312772"/>
              <a:ext cx="120240" cy="48096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弧形 68"/>
            <p:cNvSpPr/>
            <p:nvPr/>
          </p:nvSpPr>
          <p:spPr>
            <a:xfrm rot="14960365">
              <a:off x="6671498" y="2723749"/>
              <a:ext cx="94026" cy="94026"/>
            </a:xfrm>
            <a:prstGeom prst="arc">
              <a:avLst>
                <a:gd name="adj1" fmla="val 16200000"/>
                <a:gd name="adj2" fmla="val 266445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6512152" y="2560627"/>
              <a:ext cx="316566" cy="267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α</a:t>
              </a:r>
              <a:endParaRPr lang="zh-CN" altLang="en-US" sz="800" dirty="0"/>
            </a:p>
          </p:txBody>
        </p:sp>
      </p:grpSp>
      <p:sp>
        <p:nvSpPr>
          <p:cNvPr id="74" name="矩形 73"/>
          <p:cNvSpPr/>
          <p:nvPr/>
        </p:nvSpPr>
        <p:spPr>
          <a:xfrm>
            <a:off x="7308303" y="3579862"/>
            <a:ext cx="18013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两者夹角</a:t>
            </a:r>
            <a:r>
              <a:rPr lang="en-US" altLang="zh-CN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介于两者之间（</a:t>
            </a:r>
            <a:r>
              <a:rPr lang="en-US" altLang="zh-CN" sz="11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45°</a:t>
            </a:r>
            <a:r>
              <a:rPr lang="zh-CN" altLang="en-US" sz="11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＜</a:t>
            </a:r>
            <a:r>
              <a:rPr lang="en-US" altLang="zh-CN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＜ </a:t>
            </a:r>
            <a:r>
              <a:rPr lang="en-US" altLang="zh-CN" sz="11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135</a:t>
            </a:r>
            <a:r>
              <a:rPr lang="en-US" altLang="zh-CN" sz="11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°</a:t>
            </a:r>
            <a:r>
              <a:rPr lang="zh-CN" altLang="en-US" sz="1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）时，定义为横向移动</a:t>
            </a:r>
            <a:endParaRPr lang="zh-CN" altLang="en-US" sz="1100" dirty="0"/>
          </a:p>
        </p:txBody>
      </p:sp>
      <p:sp>
        <p:nvSpPr>
          <p:cNvPr id="1039" name="矩形 1038"/>
          <p:cNvSpPr/>
          <p:nvPr/>
        </p:nvSpPr>
        <p:spPr>
          <a:xfrm>
            <a:off x="5436096" y="11605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移动方向判定</a:t>
            </a:r>
            <a:endParaRPr lang="zh-CN" altLang="en-US" dirty="0"/>
          </a:p>
        </p:txBody>
      </p:sp>
      <p:pic>
        <p:nvPicPr>
          <p:cNvPr id="77" name="Picture 2" descr="D:\Mike's Workplace\★★实验报告\★★2017智能篮球鞋项目（11-06更新 项目启动资料）\11-21 GIF 篮球动作视频\side step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97" y="2779971"/>
            <a:ext cx="1092367" cy="6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D:\Mike's Workplace\★★实验报告\★★2017智能篮球鞋项目（11-06更新 项目启动资料）\11-21 GIF 篮球动作视频\007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50955"/>
            <a:ext cx="889490" cy="6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D:\Mike's Workplace\★★实验报告\★★2017智能篮球鞋项目（11-06更新 项目启动资料）\篮球gif\虎扑\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3872"/>
            <a:ext cx="1119677" cy="59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矩形 1040"/>
          <p:cNvSpPr/>
          <p:nvPr/>
        </p:nvSpPr>
        <p:spPr>
          <a:xfrm>
            <a:off x="2399547" y="3375412"/>
            <a:ext cx="7120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GIF</a:t>
            </a:r>
            <a:r>
              <a:rPr lang="zh-CN" altLang="en-US" sz="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动态图</a:t>
            </a:r>
            <a:endParaRPr lang="zh-CN" altLang="en-US" sz="900" dirty="0"/>
          </a:p>
        </p:txBody>
      </p:sp>
      <p:sp>
        <p:nvSpPr>
          <p:cNvPr id="3" name="矩形 2"/>
          <p:cNvSpPr/>
          <p:nvPr/>
        </p:nvSpPr>
        <p:spPr>
          <a:xfrm>
            <a:off x="5627426" y="4468690"/>
            <a:ext cx="3174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45°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0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135°</a:t>
            </a:r>
            <a:r>
              <a:rPr lang="zh-CN" altLang="en-US" sz="10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为暂定值，结合后期大量实验数据，可能会作进一步调整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横向检测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0152" y="1203598"/>
            <a:ext cx="2955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横向检测：</a:t>
            </a:r>
            <a:endParaRPr lang="en-US" altLang="zh-CN" sz="1600" dirty="0" smtClean="0"/>
          </a:p>
          <a:p>
            <a:r>
              <a:rPr lang="en-US" altLang="zh-CN" sz="1600" dirty="0" smtClean="0"/>
              <a:t>- Ax</a:t>
            </a:r>
            <a:r>
              <a:rPr lang="zh-CN" altLang="en-US" sz="1600" dirty="0" smtClean="0"/>
              <a:t>轴一个周期幅度积分</a:t>
            </a:r>
            <a:r>
              <a:rPr lang="en-US" altLang="zh-CN" sz="1600" dirty="0" smtClean="0"/>
              <a:t>&gt;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Ay</a:t>
            </a:r>
            <a:r>
              <a:rPr lang="zh-CN" altLang="en-US" sz="1600" dirty="0" smtClean="0"/>
              <a:t>轴</a:t>
            </a:r>
            <a:r>
              <a:rPr lang="en-US" altLang="zh-CN" sz="1600" dirty="0" smtClean="0"/>
              <a:t>- </a:t>
            </a:r>
            <a:r>
              <a:rPr lang="zh-CN" altLang="en-US" sz="1600" dirty="0" smtClean="0"/>
              <a:t>每一个峰对应一次脚落地（累计一步）</a:t>
            </a:r>
            <a:endParaRPr lang="en-US" altLang="zh-CN" sz="1600" dirty="0" smtClean="0"/>
          </a:p>
          <a:p>
            <a:endParaRPr lang="en-US" sz="1600" dirty="0"/>
          </a:p>
          <a:p>
            <a:r>
              <a:rPr lang="zh-CN" altLang="en-US" sz="1600" dirty="0" smtClean="0"/>
              <a:t>变向检测：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r>
              <a:rPr lang="zh-CN" altLang="en-US" sz="1600" dirty="0" smtClean="0"/>
              <a:t>一个正峰后又出现一个正峰 </a:t>
            </a:r>
            <a:r>
              <a:rPr lang="en-US" altLang="zh-CN" sz="1600" dirty="0" smtClean="0"/>
              <a:t>or</a:t>
            </a:r>
          </a:p>
          <a:p>
            <a:r>
              <a:rPr lang="zh-CN" altLang="en-US" sz="1600" dirty="0" smtClean="0"/>
              <a:t>       一个负峰</a:t>
            </a:r>
            <a:r>
              <a:rPr lang="zh-CN" altLang="en-US" sz="1600" dirty="0"/>
              <a:t>后又出现一</a:t>
            </a:r>
            <a:r>
              <a:rPr lang="zh-CN" altLang="en-US" sz="1600" dirty="0" smtClean="0"/>
              <a:t>个负峰</a:t>
            </a:r>
            <a:endParaRPr lang="en-US" altLang="zh-CN" sz="1600" dirty="0" smtClean="0"/>
          </a:p>
        </p:txBody>
      </p:sp>
      <p:pic>
        <p:nvPicPr>
          <p:cNvPr id="6" name="Picture 2" descr="D:\Mike's Workplace\★★实验报告\★★2017智能篮球鞋项目（11-06更新 项目启动资料）\11-21 GIF 篮球动作视频\side step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18" y="3579862"/>
            <a:ext cx="1092367" cy="6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93" y="1177676"/>
            <a:ext cx="6202845" cy="31607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3688" y="4463536"/>
            <a:ext cx="1773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Zhongzheng</a:t>
            </a:r>
            <a:r>
              <a:rPr lang="en-US" sz="1400" dirty="0" smtClean="0"/>
              <a:t> 0313.csv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22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4400" dirty="0" smtClean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纵跳客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户定义</a:t>
            </a:r>
            <a:endParaRPr lang="zh-CN" altLang="en-US" sz="4400" dirty="0">
              <a:solidFill>
                <a:schemeClr val="accent3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2407" y="1680071"/>
            <a:ext cx="4783687" cy="99257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次数：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定义为球员在场上运动时累计跳跃次数（三步上篮的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单腿跳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、抢篮板动作的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纵跳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、投篮动作的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跳投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最大纵跳：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起跳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瞬时垂直加速度大于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某一</a:t>
            </a:r>
            <a:r>
              <a:rPr lang="zh-CN" altLang="en-US" sz="105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阈值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，即该</a:t>
            </a:r>
            <a:r>
              <a:rPr lang="zh-CN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次纵跳记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为一次冲刺</a:t>
            </a:r>
            <a:endParaRPr lang="en-US" altLang="zh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206" y="3151882"/>
            <a:ext cx="4769889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定义为球员在场上运动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时跳跃动作的平均跳跃高度</a:t>
            </a:r>
            <a:endParaRPr lang="en-US" altLang="zh-CN" sz="9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987574"/>
            <a:ext cx="202651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纵跳次数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最大纵跳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次数</a:t>
            </a:r>
            <a:endParaRPr lang="en-US" altLang="zh-CN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平均高度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40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纵跳滞空</a:t>
            </a:r>
            <a:r>
              <a:rPr lang="zh-CN" altLang="en-US" sz="1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2407" y="3896062"/>
            <a:ext cx="4769889" cy="27699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定义为球员在场上运动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时跳跃动作的平均滞空时间</a:t>
            </a:r>
            <a:endParaRPr lang="en-US" altLang="zh-CN" sz="9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23401" y="2211710"/>
            <a:ext cx="12765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三步上篮 </a:t>
            </a:r>
            <a:r>
              <a:rPr lang="en-US" altLang="zh-CN" sz="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 GIF</a:t>
            </a:r>
            <a:r>
              <a:rPr lang="zh-CN" altLang="en-US" sz="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动态图</a:t>
            </a:r>
            <a:endParaRPr lang="en-US" altLang="zh-CN" sz="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Picture 2" descr="D:\Mike's Workplace\★★实验报告\★★2017智能篮球鞋项目（11-06更新 项目启动资料）\11-21 GIF 篮球动作视频\Jam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22" y="1203598"/>
            <a:ext cx="1859804" cy="10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Mike's Workplace\★★实验报告\★★2017智能篮球鞋项目（11-06更新 项目启动资料）\11-21 GIF 篮球动作视频\wade 6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78" y="2525142"/>
            <a:ext cx="1425850" cy="111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7187445" y="3591426"/>
            <a:ext cx="1027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纵跳</a:t>
            </a:r>
            <a:r>
              <a: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 GIF</a:t>
            </a:r>
            <a:r>
              <a:rPr lang="zh-CN" altLang="en-US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动态图</a:t>
            </a:r>
            <a:endParaRPr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4" descr="D:\Mike's Workplace\★★实验报告\★★2017智能篮球鞋项目（11-06更新 项目启动资料）\篮球gif\虎扑\跳停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43" y="3958952"/>
            <a:ext cx="1720320" cy="9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7168845" y="4885869"/>
            <a:ext cx="1147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跳投</a:t>
            </a:r>
            <a:r>
              <a: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 GIF</a:t>
            </a:r>
            <a:r>
              <a:rPr lang="zh-CN" altLang="en-US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动态图</a:t>
            </a:r>
            <a:endParaRPr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156176" y="1491630"/>
            <a:ext cx="0" cy="316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块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2102</TotalTime>
  <Words>1599</Words>
  <Application>Microsoft Office PowerPoint</Application>
  <PresentationFormat>On-screen Show (16:9)</PresentationFormat>
  <Paragraphs>209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Microsoft YaHei</vt:lpstr>
      <vt:lpstr>ＭＳ Ｐゴシック</vt:lpstr>
      <vt:lpstr>宋体</vt:lpstr>
      <vt:lpstr>华文楷体</vt:lpstr>
      <vt:lpstr>Arial</vt:lpstr>
      <vt:lpstr>Calibri</vt:lpstr>
      <vt:lpstr>Corbel</vt:lpstr>
      <vt:lpstr>Tahoma</vt:lpstr>
      <vt:lpstr>Wingdings</vt:lpstr>
      <vt:lpstr>Wingdings 2</vt:lpstr>
      <vt:lpstr>Wingdings 3</vt:lpstr>
      <vt:lpstr>模块</vt:lpstr>
      <vt:lpstr>Visio</vt:lpstr>
      <vt:lpstr>Equation</vt:lpstr>
      <vt:lpstr>PowerPoint Presentation</vt:lpstr>
      <vt:lpstr>总体处理流程图</vt:lpstr>
      <vt:lpstr>1. 前向客户定义</vt:lpstr>
      <vt:lpstr>FIR 滤波处理</vt:lpstr>
      <vt:lpstr>走/跑/冲刺检测</vt:lpstr>
      <vt:lpstr>步伐与步长分析</vt:lpstr>
      <vt:lpstr>2. 横向客户定义</vt:lpstr>
      <vt:lpstr>横向检测</vt:lpstr>
      <vt:lpstr>3. 纵跳客户定义</vt:lpstr>
      <vt:lpstr>纵跳检测</vt:lpstr>
      <vt:lpstr>弹跳高度</vt:lpstr>
      <vt:lpstr>落地姿势识别</vt:lpstr>
      <vt:lpstr>6/9-Axis Sensors Fusion - Orientation representation </vt:lpstr>
      <vt:lpstr>Euler angle definition</vt:lpstr>
      <vt:lpstr>Attitude Representation</vt:lpstr>
      <vt:lpstr>Navigation/Body Frame Def.</vt:lpstr>
      <vt:lpstr>Coordinate Transformation</vt:lpstr>
      <vt:lpstr>Cn-&gt;b Transformation</vt:lpstr>
      <vt:lpstr>Orientation Fusion Algorithm</vt:lpstr>
      <vt:lpstr>Orientation Fusion Algorithm (Cont.)</vt:lpstr>
      <vt:lpstr>处理结果</vt:lpstr>
      <vt:lpstr>深圳地磁信息</vt:lpstr>
      <vt:lpstr> 轨迹推演Pedestrian Dead Reckoning  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xy67</dc:creator>
  <cp:lastModifiedBy>bobxing</cp:lastModifiedBy>
  <cp:revision>434</cp:revision>
  <dcterms:created xsi:type="dcterms:W3CDTF">2016-06-20T07:23:00Z</dcterms:created>
  <dcterms:modified xsi:type="dcterms:W3CDTF">2017-03-14T02:36:49Z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